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iasiso-middleeast.com/EG/blog/iso-9001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751224"/>
            <a:ext cx="5721985" cy="8856980"/>
          </a:xfrm>
          <a:prstGeom prst="rect">
            <a:avLst/>
          </a:prstGeom>
        </p:spPr>
        <p:txBody>
          <a:bodyPr wrap="square" lIns="0" tIns="1498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dirty="0" sz="2000" b="1">
                <a:latin typeface="Calibri"/>
                <a:cs typeface="Calibri"/>
              </a:rPr>
              <a:t>ISO</a:t>
            </a:r>
            <a:r>
              <a:rPr dirty="0" sz="2000" spc="-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9001</a:t>
            </a:r>
            <a:r>
              <a:rPr dirty="0" sz="2000" spc="-10" b="1">
                <a:latin typeface="Calibri"/>
                <a:cs typeface="Calibri"/>
              </a:rPr>
              <a:t> Certification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1600" b="1">
                <a:latin typeface="Calibri"/>
                <a:cs typeface="Calibri"/>
              </a:rPr>
              <a:t>What</a:t>
            </a:r>
            <a:r>
              <a:rPr dirty="0" sz="1600" spc="-4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is</a:t>
            </a:r>
            <a:r>
              <a:rPr dirty="0" sz="1600" spc="-3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Meant</a:t>
            </a:r>
            <a:r>
              <a:rPr dirty="0" sz="1600" spc="-3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by</a:t>
            </a:r>
            <a:r>
              <a:rPr dirty="0" sz="1600" spc="-3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a</a:t>
            </a:r>
            <a:r>
              <a:rPr dirty="0" sz="1600" spc="-3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Quality</a:t>
            </a:r>
            <a:r>
              <a:rPr dirty="0" sz="1600" spc="-3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Management</a:t>
            </a:r>
            <a:r>
              <a:rPr dirty="0" sz="1600" spc="-3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System?</a:t>
            </a:r>
            <a:endParaRPr sz="1600">
              <a:latin typeface="Calibri"/>
              <a:cs typeface="Calibri"/>
            </a:endParaRPr>
          </a:p>
          <a:p>
            <a:pPr marL="12700" marR="104775">
              <a:lnSpc>
                <a:spcPct val="101699"/>
              </a:lnSpc>
              <a:spcBef>
                <a:spcPts val="844"/>
              </a:spcBef>
            </a:pP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(QMS)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procedures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that </a:t>
            </a:r>
            <a:r>
              <a:rPr dirty="0" sz="1200">
                <a:latin typeface="Calibri"/>
                <a:cs typeface="Calibri"/>
              </a:rPr>
              <a:t>helps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ensure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highest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standards.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9001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internationally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recognized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-10">
                <a:latin typeface="Calibri"/>
                <a:cs typeface="Calibri"/>
              </a:rPr>
              <a:t> systems. </a:t>
            </a:r>
            <a:r>
              <a:rPr dirty="0" sz="1200">
                <a:latin typeface="Calibri"/>
                <a:cs typeface="Calibri"/>
              </a:rPr>
              <a:t>Having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attract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new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customers,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employee </a:t>
            </a:r>
            <a:r>
              <a:rPr dirty="0" sz="1200">
                <a:latin typeface="Calibri"/>
                <a:cs typeface="Calibri"/>
              </a:rPr>
              <a:t>morale,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boost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profits.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spc="-10" b="1">
                <a:latin typeface="Calibri"/>
                <a:cs typeface="Calibri"/>
              </a:rPr>
              <a:t>Importance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1699"/>
              </a:lnSpc>
              <a:spcBef>
                <a:spcPts val="835"/>
              </a:spcBef>
            </a:pP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9001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 is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ensures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10">
                <a:latin typeface="Calibri"/>
                <a:cs typeface="Calibri"/>
              </a:rPr>
              <a:t> following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best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practices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 management.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quality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services,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also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increase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customer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satisfaction.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Additionally,</a:t>
            </a:r>
            <a:r>
              <a:rPr dirty="0" sz="1200" spc="-25">
                <a:latin typeface="Calibri"/>
                <a:cs typeface="Calibri"/>
              </a:rPr>
              <a:t> it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efficiency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productivity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within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organization.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spc="-10" b="1">
                <a:latin typeface="Calibri"/>
                <a:cs typeface="Calibri"/>
              </a:rPr>
              <a:t>Benefits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framework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performance.</a:t>
            </a:r>
            <a:endParaRPr sz="1200">
              <a:latin typeface="Calibri"/>
              <a:cs typeface="Calibri"/>
            </a:endParaRPr>
          </a:p>
          <a:p>
            <a:pPr marL="12700" marR="36195">
              <a:lnSpc>
                <a:spcPct val="101699"/>
              </a:lnSpc>
              <a:spcBef>
                <a:spcPts val="805"/>
              </a:spcBef>
            </a:pP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enhances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credibility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reputation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customers,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suppliers,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employees,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other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stakeholders.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indicator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good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</a:t>
            </a:r>
            <a:r>
              <a:rPr dirty="0" sz="1200" spc="-10">
                <a:latin typeface="Calibri"/>
                <a:cs typeface="Calibri"/>
              </a:rPr>
              <a:t> practices.</a:t>
            </a:r>
            <a:endParaRPr sz="1200">
              <a:latin typeface="Calibri"/>
              <a:cs typeface="Calibri"/>
            </a:endParaRPr>
          </a:p>
          <a:p>
            <a:pPr marL="12700" marR="505459">
              <a:lnSpc>
                <a:spcPct val="15710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secure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new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opportunities.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maintain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compliance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applicable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regulations.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mechanism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continual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improvement.</a:t>
            </a:r>
            <a:endParaRPr sz="1200">
              <a:latin typeface="Calibri"/>
              <a:cs typeface="Calibri"/>
            </a:endParaRPr>
          </a:p>
          <a:p>
            <a:pPr marL="12700" marR="601345">
              <a:lnSpc>
                <a:spcPct val="101699"/>
              </a:lnSpc>
              <a:spcBef>
                <a:spcPts val="805"/>
              </a:spcBef>
            </a:pP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demonstrates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organization’s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commitment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customer satisfaction.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b="1">
                <a:latin typeface="Calibri"/>
                <a:cs typeface="Calibri"/>
              </a:rPr>
              <a:t>Which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Organizations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Can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Apply?</a:t>
            </a:r>
            <a:endParaRPr sz="1600">
              <a:latin typeface="Calibri"/>
              <a:cs typeface="Calibri"/>
            </a:endParaRPr>
          </a:p>
          <a:p>
            <a:pPr marL="12700" marR="58419">
              <a:lnSpc>
                <a:spcPct val="101699"/>
              </a:lnSpc>
              <a:spcBef>
                <a:spcPts val="830"/>
              </a:spcBef>
            </a:pP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requirements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specified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9001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10">
                <a:latin typeface="Calibri"/>
                <a:cs typeface="Calibri"/>
              </a:rPr>
              <a:t> apply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includes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sizes,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from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small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large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organizations.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10">
                <a:latin typeface="Calibri"/>
                <a:cs typeface="Calibri"/>
              </a:rPr>
              <a:t>Examples:</a:t>
            </a:r>
            <a:endParaRPr sz="1200">
              <a:latin typeface="Calibri"/>
              <a:cs typeface="Calibri"/>
            </a:endParaRPr>
          </a:p>
          <a:p>
            <a:pPr marL="12700" marR="3554729">
              <a:lnSpc>
                <a:spcPct val="15710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</a:rPr>
              <a:t>Manufacturing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Organizations </a:t>
            </a:r>
            <a:r>
              <a:rPr dirty="0" sz="1200">
                <a:latin typeface="Calibri"/>
                <a:cs typeface="Calibri"/>
              </a:rPr>
              <a:t>Service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Organizations </a:t>
            </a:r>
            <a:r>
              <a:rPr dirty="0" sz="1200">
                <a:latin typeface="Calibri"/>
                <a:cs typeface="Calibri"/>
              </a:rPr>
              <a:t>Organizations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Private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Sector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b="1">
                <a:latin typeface="Calibri"/>
                <a:cs typeface="Calibri"/>
              </a:rPr>
              <a:t>How</a:t>
            </a:r>
            <a:r>
              <a:rPr dirty="0" sz="1600" spc="-3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Much</a:t>
            </a:r>
            <a:r>
              <a:rPr dirty="0" sz="1600" spc="-4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Does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It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spc="-20" b="1">
                <a:latin typeface="Calibri"/>
                <a:cs typeface="Calibri"/>
              </a:rPr>
              <a:t>Cost?</a:t>
            </a:r>
            <a:endParaRPr sz="1600">
              <a:latin typeface="Calibri"/>
              <a:cs typeface="Calibri"/>
            </a:endParaRPr>
          </a:p>
          <a:p>
            <a:pPr marL="12700" marR="225425">
              <a:lnSpc>
                <a:spcPct val="101699"/>
              </a:lnSpc>
              <a:spcBef>
                <a:spcPts val="840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cost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getting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9001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depends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number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including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size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level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 you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seek.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investing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this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worth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 your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efficiency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productivity </a:t>
            </a:r>
            <a:r>
              <a:rPr dirty="0" sz="1200">
                <a:latin typeface="Calibri"/>
                <a:cs typeface="Calibri"/>
              </a:rPr>
              <a:t>while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also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highest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standards.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891285"/>
            <a:ext cx="5737225" cy="31610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Calibri"/>
                <a:cs typeface="Calibri"/>
              </a:rPr>
              <a:t>How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to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Apply?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1899"/>
              </a:lnSpc>
              <a:spcBef>
                <a:spcPts val="830"/>
              </a:spcBef>
            </a:pP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order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apply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 </a:t>
            </a:r>
            <a:r>
              <a:rPr dirty="0" u="sng" sz="12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ISO</a:t>
            </a:r>
            <a:r>
              <a:rPr dirty="0" u="sng" sz="1200" spc="-5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2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9001</a:t>
            </a:r>
            <a:r>
              <a:rPr dirty="0" sz="1200" b="1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certificate,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 </a:t>
            </a:r>
            <a:r>
              <a:rPr dirty="0" sz="1200" spc="-10">
                <a:latin typeface="Calibri"/>
                <a:cs typeface="Calibri"/>
              </a:rPr>
              <a:t>certain </a:t>
            </a:r>
            <a:r>
              <a:rPr dirty="0" sz="1200">
                <a:latin typeface="Calibri"/>
                <a:cs typeface="Calibri"/>
              </a:rPr>
              <a:t>requirements.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include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having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place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undergoing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ensure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requirements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9001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Once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met all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requirements,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apply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 </a:t>
            </a:r>
            <a:r>
              <a:rPr dirty="0" sz="1200" spc="-10">
                <a:latin typeface="Calibri"/>
                <a:cs typeface="Calibri"/>
              </a:rPr>
              <a:t>certification.</a:t>
            </a:r>
            <a:endParaRPr sz="1200">
              <a:latin typeface="Calibri"/>
              <a:cs typeface="Calibri"/>
            </a:endParaRPr>
          </a:p>
          <a:p>
            <a:pPr marL="12700" marR="107950">
              <a:lnSpc>
                <a:spcPct val="102099"/>
              </a:lnSpc>
              <a:spcBef>
                <a:spcPts val="785"/>
              </a:spcBef>
            </a:pPr>
            <a:r>
              <a:rPr dirty="0" sz="1200">
                <a:latin typeface="Calibri"/>
                <a:cs typeface="Calibri"/>
              </a:rPr>
              <a:t>Once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certified,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undergo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periodic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ensure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that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continues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requirements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9001 </a:t>
            </a:r>
            <a:r>
              <a:rPr dirty="0" sz="1200" spc="-10">
                <a:latin typeface="Calibri"/>
                <a:cs typeface="Calibri"/>
              </a:rPr>
              <a:t>standard.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dirty="0" sz="1600" spc="-10" b="1">
                <a:latin typeface="Calibri"/>
                <a:cs typeface="Calibri"/>
              </a:rPr>
              <a:t>Conclusion</a:t>
            </a:r>
            <a:endParaRPr sz="1600">
              <a:latin typeface="Calibri"/>
              <a:cs typeface="Calibri"/>
            </a:endParaRPr>
          </a:p>
          <a:p>
            <a:pPr marL="12700" marR="68580">
              <a:lnSpc>
                <a:spcPct val="101699"/>
              </a:lnSpc>
              <a:spcBef>
                <a:spcPts val="850"/>
              </a:spcBef>
            </a:pPr>
            <a:r>
              <a:rPr dirty="0" sz="1200">
                <a:latin typeface="Calibri"/>
                <a:cs typeface="Calibri"/>
              </a:rPr>
              <a:t>If your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looking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 </a:t>
            </a:r>
            <a:r>
              <a:rPr dirty="0" sz="1200" spc="-20">
                <a:latin typeface="Calibri"/>
                <a:cs typeface="Calibri"/>
              </a:rPr>
              <a:t>9001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good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option.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ensure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meeting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highest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services.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Additionally,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boost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employee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morale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profits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your </a:t>
            </a:r>
            <a:r>
              <a:rPr dirty="0" sz="1200">
                <a:latin typeface="Calibri"/>
                <a:cs typeface="Calibri"/>
              </a:rPr>
              <a:t>reputation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customers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other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stakeholders.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TRAINEE</dc:creator>
  <dcterms:created xsi:type="dcterms:W3CDTF">2024-04-05T05:37:22Z</dcterms:created>
  <dcterms:modified xsi:type="dcterms:W3CDTF">2024-04-05T05:37:22Z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2024-01-31T00:00:00Z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2024-04-05T00:00:00Z</vt:filetime>
  </property>
  <property fmtid="{D5CDD505-2E9C-101B-9397-08002B2CF9AE}" pid="5" name="Producer">
    <vt:lpwstr>Microsoft® Word 2016</vt:lpwstr>
  </property>
</Properties>
</file>