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3matrix.com/vulnerability-assessment-and-penetration-testing-services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1285"/>
            <a:ext cx="1892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Penetration</a:t>
            </a:r>
            <a:r>
              <a:rPr dirty="0" sz="1800" spc="-10" b="1">
                <a:latin typeface="Calibri"/>
                <a:cs typeface="Calibri"/>
              </a:rPr>
              <a:t> Testing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2004" y="1450594"/>
            <a:ext cx="5756910" cy="776605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27940">
              <a:lnSpc>
                <a:spcPct val="101600"/>
              </a:lnSpc>
              <a:spcBef>
                <a:spcPts val="80"/>
              </a:spcBef>
            </a:pP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today's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age,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breaches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threats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loom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businesses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individuals </a:t>
            </a:r>
            <a:r>
              <a:rPr dirty="0" sz="1100">
                <a:latin typeface="Calibri"/>
                <a:cs typeface="Calibri"/>
              </a:rPr>
              <a:t>alike,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importance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cannot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overstated.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often</a:t>
            </a:r>
            <a:r>
              <a:rPr dirty="0" sz="1100" spc="5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referred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"ethical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hacking,"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component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robust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cybersecurity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strategy.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0">
                <a:latin typeface="Calibri"/>
                <a:cs typeface="Calibri"/>
              </a:rPr>
              <a:t> involves </a:t>
            </a:r>
            <a:r>
              <a:rPr dirty="0" sz="1100">
                <a:latin typeface="Calibri"/>
                <a:cs typeface="Calibri"/>
              </a:rPr>
              <a:t>simulating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real-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cyberattacks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weaknesses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organization's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infrastructure.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blog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post,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we'll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world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its</a:t>
            </a:r>
            <a:r>
              <a:rPr dirty="0" sz="1100" spc="-10">
                <a:latin typeface="Calibri"/>
                <a:cs typeface="Calibri"/>
              </a:rPr>
              <a:t> significance,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elements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make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crucial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aspect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modern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cybersecurity.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>
                <a:latin typeface="Calibri"/>
                <a:cs typeface="Calibri"/>
              </a:rPr>
              <a:t>Understanding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</a:t>
            </a:r>
            <a:endParaRPr sz="1100">
              <a:latin typeface="Calibri"/>
              <a:cs typeface="Calibri"/>
            </a:endParaRPr>
          </a:p>
          <a:p>
            <a:pPr marL="12700" marR="157480">
              <a:lnSpc>
                <a:spcPct val="101800"/>
              </a:lnSpc>
              <a:spcBef>
                <a:spcPts val="795"/>
              </a:spcBef>
            </a:pP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practice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employing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skilled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professionals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mimic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potential </a:t>
            </a:r>
            <a:r>
              <a:rPr dirty="0" sz="1100">
                <a:latin typeface="Calibri"/>
                <a:cs typeface="Calibri"/>
              </a:rPr>
              <a:t>cyber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threats.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evaluate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organization's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measures,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vulnerabilities,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recommend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ways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strengthen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defense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against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malicious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actors.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proactive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approach </a:t>
            </a:r>
            <a:r>
              <a:rPr dirty="0" sz="1100">
                <a:latin typeface="Calibri"/>
                <a:cs typeface="Calibri"/>
              </a:rPr>
              <a:t>allows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companies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address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weaknesses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before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exploited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cybercriminals.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Significance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</a:t>
            </a:r>
            <a:endParaRPr sz="1100">
              <a:latin typeface="Calibri"/>
              <a:cs typeface="Calibri"/>
            </a:endParaRPr>
          </a:p>
          <a:p>
            <a:pPr marL="12700" marR="168275">
              <a:lnSpc>
                <a:spcPct val="101800"/>
              </a:lnSpc>
              <a:spcBef>
                <a:spcPts val="795"/>
              </a:spcBef>
            </a:pPr>
            <a:r>
              <a:rPr dirty="0" sz="1100">
                <a:latin typeface="Calibri"/>
                <a:cs typeface="Calibri"/>
              </a:rPr>
              <a:t>Risk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Mitigation: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addressing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proactively,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 </a:t>
            </a:r>
            <a:r>
              <a:rPr dirty="0" sz="1100">
                <a:latin typeface="Calibri"/>
                <a:cs typeface="Calibri"/>
              </a:rPr>
              <a:t>helps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reduce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risk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breaches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financial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losses.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748030">
              <a:lnSpc>
                <a:spcPct val="101800"/>
              </a:lnSpc>
              <a:spcBef>
                <a:spcPts val="840"/>
              </a:spcBef>
            </a:pPr>
            <a:r>
              <a:rPr dirty="0" sz="1100">
                <a:latin typeface="Calibri"/>
                <a:cs typeface="Calibri"/>
              </a:rPr>
              <a:t>Compliance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Requirements: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regulatory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standards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industry-</a:t>
            </a:r>
            <a:r>
              <a:rPr dirty="0" sz="1100">
                <a:latin typeface="Calibri"/>
                <a:cs typeface="Calibri"/>
              </a:rPr>
              <a:t>specific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compliance </a:t>
            </a:r>
            <a:r>
              <a:rPr dirty="0" sz="1100">
                <a:latin typeface="Calibri"/>
                <a:cs typeface="Calibri"/>
              </a:rPr>
              <a:t>requirements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mandate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regular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privacy.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171450">
              <a:lnSpc>
                <a:spcPct val="101800"/>
              </a:lnSpc>
              <a:spcBef>
                <a:spcPts val="830"/>
              </a:spcBef>
            </a:pPr>
            <a:r>
              <a:rPr dirty="0" sz="1100">
                <a:latin typeface="Calibri"/>
                <a:cs typeface="Calibri"/>
              </a:rPr>
              <a:t>Enhanced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Reputation: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Demonstrating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commitment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cybersecurity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enhance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organization's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reputation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build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trust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clients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customers.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144780">
              <a:lnSpc>
                <a:spcPct val="101800"/>
              </a:lnSpc>
              <a:spcBef>
                <a:spcPts val="830"/>
              </a:spcBef>
            </a:pPr>
            <a:r>
              <a:rPr dirty="0" sz="1100" spc="-10">
                <a:latin typeface="Calibri"/>
                <a:cs typeface="Calibri"/>
              </a:rPr>
              <a:t>Cost-</a:t>
            </a:r>
            <a:r>
              <a:rPr dirty="0" sz="1100">
                <a:latin typeface="Calibri"/>
                <a:cs typeface="Calibri"/>
              </a:rPr>
              <a:t>Efficient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Security: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It's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more</a:t>
            </a:r>
            <a:r>
              <a:rPr dirty="0" sz="1100" spc="-10">
                <a:latin typeface="Calibri"/>
                <a:cs typeface="Calibri"/>
              </a:rPr>
              <a:t> cost-</a:t>
            </a:r>
            <a:r>
              <a:rPr dirty="0" sz="1100">
                <a:latin typeface="Calibri"/>
                <a:cs typeface="Calibri"/>
              </a:rPr>
              <a:t>effective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invest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upfront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deal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aftermath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cyberattack.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Elements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Testing</a:t>
            </a:r>
            <a:endParaRPr sz="1100">
              <a:latin typeface="Calibri"/>
              <a:cs typeface="Calibri"/>
            </a:endParaRPr>
          </a:p>
          <a:p>
            <a:pPr marL="12700" marR="434340">
              <a:lnSpc>
                <a:spcPct val="101800"/>
              </a:lnSpc>
              <a:spcBef>
                <a:spcPts val="795"/>
              </a:spcBef>
            </a:pPr>
            <a:r>
              <a:rPr dirty="0" sz="1100">
                <a:latin typeface="Calibri"/>
                <a:cs typeface="Calibri"/>
              </a:rPr>
              <a:t>Scope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Definition: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must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clearly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defined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scope,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outlining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systems, </a:t>
            </a:r>
            <a:r>
              <a:rPr dirty="0" sz="1100">
                <a:latin typeface="Calibri"/>
                <a:cs typeface="Calibri"/>
              </a:rPr>
              <a:t>applications,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networks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tested.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focused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relevant.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9055">
              <a:lnSpc>
                <a:spcPct val="101800"/>
              </a:lnSpc>
              <a:spcBef>
                <a:spcPts val="844"/>
              </a:spcBef>
            </a:pPr>
            <a:r>
              <a:rPr dirty="0" sz="1100">
                <a:latin typeface="Calibri"/>
                <a:cs typeface="Calibri"/>
              </a:rPr>
              <a:t>Reconnaissance: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phase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involves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gathering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information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about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target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identifying </a:t>
            </a:r>
            <a:r>
              <a:rPr dirty="0" sz="1100">
                <a:latin typeface="Calibri"/>
                <a:cs typeface="Calibri"/>
              </a:rPr>
              <a:t>potential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entry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points.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mimics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information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gathering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attacker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would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perform.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216535">
              <a:lnSpc>
                <a:spcPct val="101800"/>
              </a:lnSpc>
              <a:spcBef>
                <a:spcPts val="830"/>
              </a:spcBef>
            </a:pPr>
            <a:r>
              <a:rPr dirty="0" sz="1100">
                <a:latin typeface="Calibri"/>
                <a:cs typeface="Calibri"/>
              </a:rPr>
              <a:t>Vulnerability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Analysis: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Testers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various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tools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techniques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target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systems.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These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include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software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flaws,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misconfigurations,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security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practices.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40"/>
              </a:spcBef>
            </a:pPr>
            <a:r>
              <a:rPr dirty="0" sz="1100">
                <a:latin typeface="Calibri"/>
                <a:cs typeface="Calibri"/>
              </a:rPr>
              <a:t>Exploitation: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Once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identified,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testers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attempt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exploit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gain</a:t>
            </a:r>
            <a:r>
              <a:rPr dirty="0" sz="1100" spc="500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unauthorized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access.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step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simulates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malicious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might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compromise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system.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94333"/>
            <a:ext cx="5753735" cy="423164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303530">
              <a:lnSpc>
                <a:spcPct val="101800"/>
              </a:lnSpc>
              <a:spcBef>
                <a:spcPts val="80"/>
              </a:spcBef>
            </a:pPr>
            <a:r>
              <a:rPr dirty="0" sz="1100" spc="-10">
                <a:latin typeface="Calibri"/>
                <a:cs typeface="Calibri"/>
              </a:rPr>
              <a:t>Post-</a:t>
            </a:r>
            <a:r>
              <a:rPr dirty="0" sz="1100">
                <a:latin typeface="Calibri"/>
                <a:cs typeface="Calibri"/>
              </a:rPr>
              <a:t>Exploitation: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Testers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examine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gaining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access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assess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potential </a:t>
            </a:r>
            <a:r>
              <a:rPr dirty="0" sz="1100">
                <a:latin typeface="Calibri"/>
                <a:cs typeface="Calibri"/>
              </a:rPr>
              <a:t>damage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attacker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cause.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68580">
              <a:lnSpc>
                <a:spcPct val="101800"/>
              </a:lnSpc>
              <a:spcBef>
                <a:spcPts val="830"/>
              </a:spcBef>
            </a:pPr>
            <a:r>
              <a:rPr dirty="0" sz="1100">
                <a:latin typeface="Calibri"/>
                <a:cs typeface="Calibri"/>
              </a:rPr>
              <a:t>Documentation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Reporting: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Comprehensive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documentation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test </a:t>
            </a:r>
            <a:r>
              <a:rPr dirty="0" sz="1100">
                <a:latin typeface="Calibri"/>
                <a:cs typeface="Calibri"/>
              </a:rPr>
              <a:t>results,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recommended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remediation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strategies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organization's leadership.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428625">
              <a:lnSpc>
                <a:spcPct val="101800"/>
              </a:lnSpc>
              <a:spcBef>
                <a:spcPts val="840"/>
              </a:spcBef>
            </a:pPr>
            <a:r>
              <a:rPr dirty="0" sz="1100">
                <a:latin typeface="Calibri"/>
                <a:cs typeface="Calibri"/>
              </a:rPr>
              <a:t>Remediation: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After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receiving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report,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should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take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remediate</a:t>
            </a:r>
            <a:r>
              <a:rPr dirty="0" sz="1100" spc="-25">
                <a:latin typeface="Calibri"/>
                <a:cs typeface="Calibri"/>
              </a:rPr>
              <a:t> the </a:t>
            </a:r>
            <a:r>
              <a:rPr dirty="0" sz="1100">
                <a:latin typeface="Calibri"/>
                <a:cs typeface="Calibri"/>
              </a:rPr>
              <a:t>identified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weaknesses.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353060">
              <a:lnSpc>
                <a:spcPct val="102000"/>
              </a:lnSpc>
              <a:spcBef>
                <a:spcPts val="825"/>
              </a:spcBef>
            </a:pPr>
            <a:r>
              <a:rPr dirty="0" sz="1100" spc="-10">
                <a:latin typeface="Calibri"/>
                <a:cs typeface="Calibri"/>
              </a:rPr>
              <a:t>Re-</a:t>
            </a:r>
            <a:r>
              <a:rPr dirty="0" sz="1100">
                <a:latin typeface="Calibri"/>
                <a:cs typeface="Calibri"/>
              </a:rPr>
              <a:t>Testing: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remediation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efforts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successful,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it's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essential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conduct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re-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confirm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vulnerabilities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been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effectively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addressed.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10">
                <a:latin typeface="Calibri"/>
                <a:cs typeface="Calibri"/>
              </a:rPr>
              <a:t>Conclusion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5"/>
              </a:spcBef>
            </a:pP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merely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one-</a:t>
            </a:r>
            <a:r>
              <a:rPr dirty="0" sz="1100">
                <a:latin typeface="Calibri"/>
                <a:cs typeface="Calibri"/>
              </a:rPr>
              <a:t>time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ongoing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process.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It's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proactive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approach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cybersecurity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stay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ahead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potential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threats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protect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valuable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assets.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understanding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significance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its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elements, </a:t>
            </a:r>
            <a:r>
              <a:rPr dirty="0" sz="1100">
                <a:latin typeface="Calibri"/>
                <a:cs typeface="Calibri"/>
              </a:rPr>
              <a:t>businesses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fortify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digital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defenses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ever-</a:t>
            </a:r>
            <a:r>
              <a:rPr dirty="0" sz="1100">
                <a:latin typeface="Calibri"/>
                <a:cs typeface="Calibri"/>
              </a:rPr>
              <a:t>evolving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landscape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cyber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threats</a:t>
            </a:r>
            <a:r>
              <a:rPr dirty="0" sz="1100" spc="5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confidence.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era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cost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breach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catastrophic,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penetration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is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tool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fight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maintain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secure digital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environment.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Penetration</a:t>
            </a:r>
            <a:r>
              <a:rPr dirty="0" u="sng" sz="1100" spc="-4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Testing</a:t>
            </a:r>
            <a:r>
              <a:rPr dirty="0" u="sng" sz="1100" spc="-35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11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Service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dcterms:created xsi:type="dcterms:W3CDTF">2024-01-12T09:56:53Z</dcterms:created>
  <dcterms:modified xsi:type="dcterms:W3CDTF">2024-01-12T09:56:53Z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2024-01-12T00:00:00Z</vt:filetime>
  </property>
  <property fmtid="{D5CDD505-2E9C-101B-9397-08002B2CF9AE}" pid="5" name="Producer">
    <vt:lpwstr>Microsoft® Word 2016</vt:lpwstr>
  </property>
</Properties>
</file>